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022" r:id="rId1"/>
  </p:sldMasterIdLst>
  <p:notesMasterIdLst>
    <p:notesMasterId r:id="rId28"/>
  </p:notesMasterIdLst>
  <p:handoutMasterIdLst>
    <p:handoutMasterId r:id="rId29"/>
  </p:handoutMasterIdLst>
  <p:sldIdLst>
    <p:sldId id="670" r:id="rId2"/>
    <p:sldId id="657" r:id="rId3"/>
    <p:sldId id="685" r:id="rId4"/>
    <p:sldId id="688" r:id="rId5"/>
    <p:sldId id="701" r:id="rId6"/>
    <p:sldId id="702" r:id="rId7"/>
    <p:sldId id="727" r:id="rId8"/>
    <p:sldId id="728" r:id="rId9"/>
    <p:sldId id="716" r:id="rId10"/>
    <p:sldId id="703" r:id="rId11"/>
    <p:sldId id="729" r:id="rId12"/>
    <p:sldId id="732" r:id="rId13"/>
    <p:sldId id="731" r:id="rId14"/>
    <p:sldId id="733" r:id="rId15"/>
    <p:sldId id="704" r:id="rId16"/>
    <p:sldId id="705" r:id="rId17"/>
    <p:sldId id="706" r:id="rId18"/>
    <p:sldId id="707" r:id="rId19"/>
    <p:sldId id="730" r:id="rId20"/>
    <p:sldId id="708" r:id="rId21"/>
    <p:sldId id="734" r:id="rId22"/>
    <p:sldId id="709" r:id="rId23"/>
    <p:sldId id="735" r:id="rId24"/>
    <p:sldId id="710" r:id="rId25"/>
    <p:sldId id="668" r:id="rId26"/>
    <p:sldId id="282" r:id="rId2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FF"/>
    <a:srgbClr val="FF0066"/>
    <a:srgbClr val="9900FF"/>
    <a:srgbClr val="660033"/>
    <a:srgbClr val="FF6600"/>
    <a:srgbClr val="CC6600"/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94" autoAdjust="0"/>
    <p:restoredTop sz="96433" autoAdjust="0"/>
  </p:normalViewPr>
  <p:slideViewPr>
    <p:cSldViewPr>
      <p:cViewPr varScale="1">
        <p:scale>
          <a:sx n="65" d="100"/>
          <a:sy n="65" d="100"/>
        </p:scale>
        <p:origin x="8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578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B64376-CE38-44E3-B0F0-7A35FFCF5B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BD305-4B4A-47B0-8926-8641ADDE12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1F15A363-1EAA-4E52-9D09-9A0C42107798}" type="datetimeFigureOut">
              <a:rPr lang="es-MX"/>
              <a:pPr>
                <a:defRPr/>
              </a:pPr>
              <a:t>17/04/2021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ED73B-44D5-4139-BF1C-1AA7E286C3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6EF6E-AB11-409E-8295-5091BDA864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5166D8-8D1F-4666-86FA-9ED292C321F5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C0F050-FDF9-4441-AB50-832D4ED606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FC0D0-F7C9-4AD1-8943-EB80DBB4D34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6E60042-74CA-41FA-85D4-E2AB5721CF75}" type="datetimeFigureOut">
              <a:rPr lang="es-MX"/>
              <a:pPr>
                <a:defRPr/>
              </a:pPr>
              <a:t>17/04/2021</a:t>
            </a:fld>
            <a:endParaRPr lang="es-MX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8C0A19E-6B2F-468C-82EF-5685ECE9AF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580654-81C5-477B-8E98-80D27E112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MX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21E5C-6CC2-4871-8B0B-A632230EA6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60B7-F6B5-425A-9016-012DCA5C0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2C7BEB-371B-4A35-8023-DDFAA95BC623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C8FA53B-4661-43A7-B87E-378B5AE07F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2CF58B5-D34F-4A82-8733-B989C79285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4F037754-A5E2-4F29-A6CD-DEB4F28B59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577A6B-A052-4F86-85E8-ACC76E46D0D2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80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38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02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12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29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77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21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22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87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36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2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83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41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43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51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0E75CB47-C201-49D3-9BF0-9DEB37C727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B9A2FC00-84A2-4B3E-B239-592502B93F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4BF8D6E7-56D1-4E3E-BE5D-5B05F0815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EA197-CB26-43D0-9116-91EDB0C04BB7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38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6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94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13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26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7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2172BC5-0FE8-441A-B4EE-001797B12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82279F-50F0-4ECC-8D51-606ACBB7E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7ECD4A1-D4BD-4B50-A19E-BB5DB5AC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CF467-448D-4896-A5FF-F7348088BB51}" type="slidenum">
              <a:rPr lang="es-MX" altLang="es-MX" smtClean="0"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MX" altLang="es-MX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8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4718B5-F827-494A-9F37-E991AF068889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D30F0F-6615-441E-8595-3FC6E7F83C37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8130169-1EF3-4E12-BEAC-BB292AC5F9EC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6643A4-F7BC-407E-A425-D75B06F7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0C10-DD56-4B34-8BD8-DEAEE80A963D}" type="datetimeFigureOut">
              <a:rPr lang="es-MX"/>
              <a:pPr>
                <a:defRPr/>
              </a:pPr>
              <a:t>17/04/2021</a:t>
            </a:fld>
            <a:endParaRPr lang="es-MX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5C6B15-E741-446D-9C87-6623388F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CB89FC-842E-4D10-85F4-571B0E27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FEF9-3E56-4310-A328-EB8EE350FA7D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7915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ACB0A-30FD-4DFB-ADFD-14F48684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79B7-0202-4062-8517-B674F0A619DB}" type="datetimeFigureOut">
              <a:rPr lang="es-MX"/>
              <a:pPr>
                <a:defRPr/>
              </a:pPr>
              <a:t>17/04/2021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457DF-6C86-44F6-81D9-FDF4AE2F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E55DD-E172-43DA-8EEE-3EC1BE07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F6B26-9CE0-4361-96D0-F6D8E9A5219B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3000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BB5B15-27A0-4119-A19E-98F86FC85E64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82ABD6-FA8D-49DC-9121-4D9FE1F1DDDB}"/>
              </a:ext>
            </a:extLst>
          </p:cNvPr>
          <p:cNvSpPr/>
          <p:nvPr/>
        </p:nvSpPr>
        <p:spPr>
          <a:xfrm>
            <a:off x="0" y="6334125"/>
            <a:ext cx="9144000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AFA7B5F-804C-4284-B092-997F2D345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7328-E28A-4DCE-9962-640DEBADB61D}" type="datetimeFigureOut">
              <a:rPr lang="es-MX"/>
              <a:pPr>
                <a:defRPr/>
              </a:pPr>
              <a:t>17/04/2021</a:t>
            </a:fld>
            <a:endParaRPr lang="es-MX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9FFDDDF-9DC8-4053-88C6-44AFB14A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116A9A-2C4F-4892-8E67-3EA9E1090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11F11-860A-4E74-8D28-910FAAEE9612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9354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40A07-AA22-401D-8180-2D0D095F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D19B8-DD0C-4FEC-AE73-C2E8930BB977}" type="datetimeFigureOut">
              <a:rPr lang="es-MX"/>
              <a:pPr>
                <a:defRPr/>
              </a:pPr>
              <a:t>17/04/2021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2B4D1-A1CA-47CE-BC8C-5AA6E748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956CF-0360-49B6-927E-4DD70BBF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C59C-EDC4-4C27-87B8-59788BDE8A91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738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D8A1D9-B036-495A-937D-0331A8D645BD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42995D-ECEC-4145-A2B9-5CB3270C4D38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BC10B39-198C-4963-AD1D-E23438837476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06FF40-F6D2-4C2B-802C-597F8577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3ADED-D8A6-4797-A1E0-D687099BDD27}" type="datetimeFigureOut">
              <a:rPr lang="es-MX"/>
              <a:pPr>
                <a:defRPr/>
              </a:pPr>
              <a:t>17/04/2021</a:t>
            </a:fld>
            <a:endParaRPr lang="es-MX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BCCCFD-4F1B-4C83-B3BB-313071CC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495B8F-2DD5-4228-B794-A4AB0EE78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56CD-C325-4CB3-9099-7C8AE1EC5771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87748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917082-C653-464E-A5E2-0F202D72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5637-E17A-4C88-87A4-BE0BF56E4A5A}" type="datetimeFigureOut">
              <a:rPr lang="es-MX"/>
              <a:pPr>
                <a:defRPr/>
              </a:pPr>
              <a:t>17/04/2021</a:t>
            </a:fld>
            <a:endParaRPr lang="es-MX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04F5A2-CE0E-4A3A-8EDE-94B3ECD6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1938D2-65AC-47A6-90EE-0F9FA4E2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62E3F-0445-4114-9097-34F15F770ABD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95856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33E32F-3E6D-4956-8CF0-E660AB92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326FB-9E9C-4C75-B2E6-97487FD5C473}" type="datetimeFigureOut">
              <a:rPr lang="es-MX"/>
              <a:pPr>
                <a:defRPr/>
              </a:pPr>
              <a:t>17/04/2021</a:t>
            </a:fld>
            <a:endParaRPr lang="es-MX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799E3A-B29F-4527-9DA6-A48DF55C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17E9A8-1F64-466C-A32B-A86EB2A12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035AA-4E7D-42B9-B033-FD83BA2E1063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84388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A148F8C-333C-4126-816C-B01DDF9E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8D7D-837E-4846-98EE-8BBA43DDC29A}" type="datetimeFigureOut">
              <a:rPr lang="es-MX"/>
              <a:pPr>
                <a:defRPr/>
              </a:pPr>
              <a:t>17/04/2021</a:t>
            </a:fld>
            <a:endParaRPr lang="es-MX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A90245-9F77-454E-9E79-2F07DCCFE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512D4F-D502-497B-9A52-DA46890A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014E-149A-498D-B033-2763A8CAB51B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53674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FC1D40-E8B0-430B-A28B-FCD4B4C3EDC5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18F827-E52F-498C-BF2E-74728CB36189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B6A4975C-5DB8-4218-A847-442B37AE4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D5378-2954-43FD-A35C-C30B0A895492}" type="datetimeFigureOut">
              <a:rPr lang="es-MX"/>
              <a:pPr>
                <a:defRPr/>
              </a:pPr>
              <a:t>17/04/2021</a:t>
            </a:fld>
            <a:endParaRPr lang="es-MX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E1D57DFD-8B01-4613-BA16-7B5C11819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FD244D8-E9A8-4433-B0BB-80EC583F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4677-92C2-4519-B9AA-1E687573AB71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9942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8F76EF-7547-43AB-A6F1-D758C604113A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AECE9E-A92A-4598-B282-AAF1E991DFD5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9BF5A9C-DA50-42B9-B795-325D3A01D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B95D185-7C25-410C-9C02-0069EC1704A0}" type="datetimeFigureOut">
              <a:rPr lang="es-MX"/>
              <a:pPr>
                <a:defRPr/>
              </a:pPr>
              <a:t>17/04/2021</a:t>
            </a:fld>
            <a:endParaRPr lang="es-MX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82C6CDA-6907-459B-9BB7-F251F4DF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2EF8288-8228-4458-8000-EEC48AD6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32F6672-EA09-49A3-AB18-92AB80A4638A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9950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D99405-5C9B-4328-89E7-D5EA6E3774E4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CC612B-9752-411B-B5D9-CF756D4C2BBC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90CA8FA-9884-43BF-8A18-42622358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F336-6A31-47AB-B9A2-20DC97B76EAF}" type="datetimeFigureOut">
              <a:rPr lang="es-MX"/>
              <a:pPr>
                <a:defRPr/>
              </a:pPr>
              <a:t>17/04/2021</a:t>
            </a:fld>
            <a:endParaRPr lang="es-MX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D7289C0-E9C4-4B8A-81FC-416CCF0F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D706D99-C9D9-4F6D-9A68-6C6C60B2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E03E-96E4-4B47-9F62-4D6E42E581A8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93599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492F30-D694-4B1B-A1AD-EFDF978A577D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C1A484-71AA-4DE8-975F-A642AE62BCF1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099297-4E09-4A24-9741-56F13494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0FA98E0A-45E6-4F7C-9E5D-382C62762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_tradnl"/>
              <a:t>Click to edit Master text styles</a:t>
            </a:r>
          </a:p>
          <a:p>
            <a:pPr lvl="1"/>
            <a:r>
              <a:rPr lang="en-US" altLang="es-ES_tradnl"/>
              <a:t>Second level</a:t>
            </a:r>
          </a:p>
          <a:p>
            <a:pPr lvl="2"/>
            <a:r>
              <a:rPr lang="en-US" altLang="es-ES_tradnl"/>
              <a:t>Third level</a:t>
            </a:r>
          </a:p>
          <a:p>
            <a:pPr lvl="3"/>
            <a:r>
              <a:rPr lang="en-US" altLang="es-ES_tradnl"/>
              <a:t>Fourth level</a:t>
            </a:r>
          </a:p>
          <a:p>
            <a:pPr lvl="4"/>
            <a:r>
              <a:rPr lang="en-US" altLang="es-ES_tradn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A8507-E085-4E26-A522-C8D86C9D8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53EC9B4-2AEE-4FBF-83D4-2C598AA749E3}" type="datetimeFigureOut">
              <a:rPr lang="es-MX"/>
              <a:pPr>
                <a:defRPr/>
              </a:pPr>
              <a:t>17/04/2021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81B9-9693-442A-84F2-D08ADE2A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425ED-FA72-4EDE-AB00-50454966B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1B22A5F-009B-46D7-AA18-0170B3307A4C}" type="slidenum">
              <a:rPr lang="es-MX" altLang="es-MX"/>
              <a:pPr>
                <a:defRPr/>
              </a:pPr>
              <a:t>‹#›</a:t>
            </a:fld>
            <a:endParaRPr lang="es-MX" altLang="es-MX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2F8C3E-0B9D-424E-83E7-921838110CDE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2" r:id="rId1"/>
    <p:sldLayoutId id="2147486057" r:id="rId2"/>
    <p:sldLayoutId id="2147486063" r:id="rId3"/>
    <p:sldLayoutId id="2147486058" r:id="rId4"/>
    <p:sldLayoutId id="2147486059" r:id="rId5"/>
    <p:sldLayoutId id="2147486060" r:id="rId6"/>
    <p:sldLayoutId id="2147486064" r:id="rId7"/>
    <p:sldLayoutId id="2147486065" r:id="rId8"/>
    <p:sldLayoutId id="2147486066" r:id="rId9"/>
    <p:sldLayoutId id="2147486061" r:id="rId10"/>
    <p:sldLayoutId id="21474860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taurandovidas.ne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s.ivoox.com/es/podcast-restaurando-vidas_sq_f140886_1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0D9DC3-78B9-43AA-ADDA-9AF602D449E3}"/>
              </a:ext>
            </a:extLst>
          </p:cNvPr>
          <p:cNvSpPr/>
          <p:nvPr/>
        </p:nvSpPr>
        <p:spPr>
          <a:xfrm>
            <a:off x="-4763" y="12700"/>
            <a:ext cx="9144001" cy="6321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243" name="TextBox 1">
            <a:extLst>
              <a:ext uri="{FF2B5EF4-FFF2-40B4-BE49-F238E27FC236}">
                <a16:creationId xmlns:a16="http://schemas.microsoft.com/office/drawing/2014/main" id="{B98A2ABC-DF9B-42EB-858E-C41B42620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6376988"/>
            <a:ext cx="3414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400" b="1" dirty="0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3FE53522-F6EB-4232-A520-D23434771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85750"/>
            <a:ext cx="680402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Imagen 3">
            <a:extLst>
              <a:ext uri="{FF2B5EF4-FFF2-40B4-BE49-F238E27FC236}">
                <a16:creationId xmlns:a16="http://schemas.microsoft.com/office/drawing/2014/main" id="{E8A95664-B319-4234-A2F6-071A56C7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1376363"/>
            <a:ext cx="451802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ángulo 6">
            <a:extLst>
              <a:ext uri="{FF2B5EF4-FFF2-40B4-BE49-F238E27FC236}">
                <a16:creationId xmlns:a16="http://schemas.microsoft.com/office/drawing/2014/main" id="{CA52C6AD-5C05-4C96-87F8-D74238ECD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62513"/>
            <a:ext cx="9144000" cy="1262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                                RESTAURANDO VIDAS 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                                     VOLVIENDO OVEJAS AL BUEN PASTOR                         </a:t>
            </a:r>
            <a:r>
              <a:rPr lang="es-MX" altLang="es-MX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------------------------</a:t>
            </a:r>
            <a:r>
              <a:rPr lang="es-MX" altLang="es-MX" sz="2800" b="1" dirty="0">
                <a:solidFill>
                  <a:srgbClr val="FF0066"/>
                </a:solidFill>
                <a:latin typeface="Calibri" panose="020F0502020204030204" pitchFamily="34" charset="0"/>
              </a:rPr>
              <a:t>“Vuelve a casa del Padre hijo prodigo” </a:t>
            </a:r>
            <a:endParaRPr lang="es-MX" altLang="es-MX" sz="2000" dirty="0">
              <a:solidFill>
                <a:srgbClr val="FF0066"/>
              </a:solidFill>
            </a:endParaRPr>
          </a:p>
        </p:txBody>
      </p:sp>
      <p:sp>
        <p:nvSpPr>
          <p:cNvPr id="6" name="Rectángulo 7">
            <a:extLst>
              <a:ext uri="{FF2B5EF4-FFF2-40B4-BE49-F238E27FC236}">
                <a16:creationId xmlns:a16="http://schemas.microsoft.com/office/drawing/2014/main" id="{484A1248-3C28-4A23-B7F7-DC73C367E2B0}"/>
              </a:ext>
            </a:extLst>
          </p:cNvPr>
          <p:cNvSpPr/>
          <p:nvPr/>
        </p:nvSpPr>
        <p:spPr>
          <a:xfrm>
            <a:off x="3410432" y="4055834"/>
            <a:ext cx="447109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CFF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CASA DE RESTAURACIÓN</a:t>
            </a:r>
          </a:p>
        </p:txBody>
      </p:sp>
      <p:sp>
        <p:nvSpPr>
          <p:cNvPr id="7" name="Rectángulo 4">
            <a:extLst>
              <a:ext uri="{FF2B5EF4-FFF2-40B4-BE49-F238E27FC236}">
                <a16:creationId xmlns:a16="http://schemas.microsoft.com/office/drawing/2014/main" id="{944BC5E3-F47C-47ED-A4A2-5E3268CE5592}"/>
              </a:ext>
            </a:extLst>
          </p:cNvPr>
          <p:cNvSpPr/>
          <p:nvPr/>
        </p:nvSpPr>
        <p:spPr>
          <a:xfrm>
            <a:off x="3762289" y="1249798"/>
            <a:ext cx="392447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900FF"/>
                </a:solidFill>
                <a:latin typeface="+mn-lt"/>
              </a:rPr>
              <a:t>BEIT MESHOBEB MJMI</a:t>
            </a:r>
          </a:p>
        </p:txBody>
      </p:sp>
      <p:sp>
        <p:nvSpPr>
          <p:cNvPr id="10249" name="TextBox 1">
            <a:extLst>
              <a:ext uri="{FF2B5EF4-FFF2-40B4-BE49-F238E27FC236}">
                <a16:creationId xmlns:a16="http://schemas.microsoft.com/office/drawing/2014/main" id="{00D3722B-A602-43BC-A4D2-573FDFFF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913" y="6321425"/>
            <a:ext cx="477837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400" b="1" dirty="0" err="1">
                <a:solidFill>
                  <a:srgbClr val="FF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Email:</a:t>
            </a:r>
            <a:r>
              <a:rPr lang="es-MX" altLang="es-MX" sz="2400" b="1" dirty="0" err="1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beitmeshobebtx@gmail.com</a:t>
            </a:r>
            <a:endParaRPr lang="es-MX" altLang="es-MX" sz="2400" b="1" dirty="0">
              <a:solidFill>
                <a:srgbClr val="FFFF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250" name="AutoShape 2">
            <a:extLst>
              <a:ext uri="{FF2B5EF4-FFF2-40B4-BE49-F238E27FC236}">
                <a16:creationId xmlns:a16="http://schemas.microsoft.com/office/drawing/2014/main" id="{56FAB539-BE68-4EED-AAE2-21DF9F1C9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-161925"/>
            <a:ext cx="5184775" cy="1685925"/>
          </a:xfrm>
          <a:prstGeom prst="horizontalScroll">
            <a:avLst>
              <a:gd name="adj" fmla="val 12500"/>
            </a:avLst>
          </a:prstGeom>
          <a:solidFill>
            <a:srgbClr val="9BBB59"/>
          </a:solidFill>
          <a:ln w="38100">
            <a:solidFill>
              <a:srgbClr val="943634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s-MX" altLang="es-MX" sz="1600" b="1" dirty="0">
                <a:solidFill>
                  <a:srgbClr val="0070C0"/>
                </a:solidFill>
                <a:latin typeface="Georgia" panose="02040502050405020303" pitchFamily="18" charset="0"/>
              </a:rPr>
              <a:t>Hch. 24:14 </a:t>
            </a:r>
            <a:r>
              <a:rPr lang="es-US" altLang="es-MX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Pero esto te confieso, que según el Camino que ellos llaman herejía, así sirvo al Dios de mis padres, creyendo todas las cosas que en la ley y en los profetas están escritas</a:t>
            </a:r>
            <a:endParaRPr lang="es-MX" altLang="es-MX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5C6B37-99C9-4DE8-AEB9-4F775E9DE19B}"/>
              </a:ext>
            </a:extLst>
          </p:cNvPr>
          <p:cNvSpPr/>
          <p:nvPr/>
        </p:nvSpPr>
        <p:spPr>
          <a:xfrm>
            <a:off x="1" y="1615260"/>
            <a:ext cx="20129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Rabino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Jose Martinez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9C6136-2FAF-43B1-8488-5A1F9791C18D}"/>
              </a:ext>
            </a:extLst>
          </p:cNvPr>
          <p:cNvSpPr/>
          <p:nvPr/>
        </p:nvSpPr>
        <p:spPr>
          <a:xfrm>
            <a:off x="4762" y="2414421"/>
            <a:ext cx="233499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rgbClr val="9900FF"/>
                </a:solidFill>
                <a:latin typeface="+mn-lt"/>
              </a:rPr>
              <a:t>1980 CR 4880,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rgbClr val="9900FF"/>
                </a:solidFill>
                <a:latin typeface="+mn-lt"/>
              </a:rPr>
              <a:t>Mt Pleasant,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rgbClr val="9900FF"/>
                </a:solidFill>
                <a:latin typeface="+mn-lt"/>
              </a:rPr>
              <a:t>TX 75455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9900FF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latin typeface="+mn-lt"/>
              </a:rPr>
              <a:t>147 Prívate Road 1622,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latin typeface="+mn-lt"/>
              </a:rPr>
              <a:t>Mt Pleasant,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latin typeface="+mn-lt"/>
              </a:rPr>
              <a:t>TX 75455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EAE678-0A76-45AA-87EF-AF2A0E154666}"/>
              </a:ext>
            </a:extLst>
          </p:cNvPr>
          <p:cNvSpPr/>
          <p:nvPr/>
        </p:nvSpPr>
        <p:spPr>
          <a:xfrm>
            <a:off x="-66675" y="5545991"/>
            <a:ext cx="24161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Tel.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(903)423-8886</a:t>
            </a:r>
          </a:p>
        </p:txBody>
      </p:sp>
      <p:pic>
        <p:nvPicPr>
          <p:cNvPr id="10254" name="Picture 4" descr="Resultado de imagen para menorah">
            <a:extLst>
              <a:ext uri="{FF2B5EF4-FFF2-40B4-BE49-F238E27FC236}">
                <a16:creationId xmlns:a16="http://schemas.microsoft.com/office/drawing/2014/main" id="{DE03F9BA-D69B-4B9C-A2F6-A86CABBF6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8575"/>
            <a:ext cx="19113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C:\Users\Iosef\Pictures\jeru2a - Copy12.gif">
            <a:extLst>
              <a:ext uri="{FF2B5EF4-FFF2-40B4-BE49-F238E27FC236}">
                <a16:creationId xmlns:a16="http://schemas.microsoft.com/office/drawing/2014/main" id="{75D52F38-127C-4C06-BBD0-DADE566CF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14485"/>
          <a:stretch/>
        </p:blipFill>
        <p:spPr bwMode="auto">
          <a:xfrm>
            <a:off x="8020209" y="2281549"/>
            <a:ext cx="813428" cy="149023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23" name="Picture 5" descr="C:\Users\Iosef\Pictures\jeru2a - Copy12.gif">
            <a:extLst>
              <a:ext uri="{FF2B5EF4-FFF2-40B4-BE49-F238E27FC236}">
                <a16:creationId xmlns:a16="http://schemas.microsoft.com/office/drawing/2014/main" id="{52D7DB61-A9D4-46F7-A5DC-0C453D94E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13802"/>
          <a:stretch/>
        </p:blipFill>
        <p:spPr bwMode="auto">
          <a:xfrm>
            <a:off x="2406851" y="2281549"/>
            <a:ext cx="845938" cy="1490234"/>
          </a:xfrm>
          <a:prstGeom prst="rect">
            <a:avLst/>
          </a:prstGeom>
          <a:noFill/>
          <a:ln>
            <a:solidFill>
              <a:schemeClr val="accent1">
                <a:alpha val="39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B8DF1-588C-4035-AFC9-9A7A4061550B}"/>
              </a:ext>
            </a:extLst>
          </p:cNvPr>
          <p:cNvSpPr txBox="1"/>
          <p:nvPr/>
        </p:nvSpPr>
        <p:spPr>
          <a:xfrm>
            <a:off x="62880" y="332656"/>
            <a:ext cx="901824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4610" algn="ctr">
              <a:spcBef>
                <a:spcPts val="800"/>
              </a:spcBef>
              <a:spcAft>
                <a:spcPts val="800"/>
              </a:spcAft>
            </a:pPr>
            <a:r>
              <a:rPr lang="es-MX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1Co 14:36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400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¿Acaso ha salido de </a:t>
            </a:r>
            <a:r>
              <a:rPr lang="es-MX" sz="4400" b="1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ustedes la palabra de Dios, o sólo a ustedes ha llegado</a:t>
            </a:r>
            <a:r>
              <a:rPr lang="es-MX" sz="4400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 </a:t>
            </a:r>
            <a:r>
              <a:rPr lang="es-MX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14:37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000" b="1" dirty="0">
                <a:solidFill>
                  <a:srgbClr val="99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 alguno se cree profeta, o espiritual, </a:t>
            </a:r>
            <a:r>
              <a:rPr lang="es-MX" sz="4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reconozca que lo que les escribo </a:t>
            </a:r>
            <a:r>
              <a:rPr lang="es-MX" sz="40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son mandamientos del Señor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s-MX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14:38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0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Mas el que ignora, ignore</a:t>
            </a:r>
            <a:r>
              <a:rPr lang="es-MX" sz="4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…</a:t>
            </a:r>
            <a:endParaRPr lang="en-US" sz="4000" b="1" dirty="0">
              <a:solidFill>
                <a:srgbClr val="CC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4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EC1CC-5592-4513-A75C-DE5F44BFA3A6}"/>
              </a:ext>
            </a:extLst>
          </p:cNvPr>
          <p:cNvSpPr txBox="1"/>
          <p:nvPr/>
        </p:nvSpPr>
        <p:spPr>
          <a:xfrm>
            <a:off x="161925" y="332656"/>
            <a:ext cx="8802564" cy="2020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4610" algn="ctr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MX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DHH 1 Cor 14:38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es-MX" sz="4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 si no lo reconoce,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que tampoco se le reconozca a él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s-MX" sz="4000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4000" dirty="0">
              <a:solidFill>
                <a:srgbClr val="CC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0E661-144A-497C-ABFF-DF687C644776}"/>
              </a:ext>
            </a:extLst>
          </p:cNvPr>
          <p:cNvSpPr txBox="1"/>
          <p:nvPr/>
        </p:nvSpPr>
        <p:spPr>
          <a:xfrm>
            <a:off x="161925" y="3036435"/>
            <a:ext cx="8802564" cy="5313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4610" algn="ctr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MX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PDT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es-MX" sz="4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14:37</a:t>
            </a:r>
            <a:r>
              <a:rPr lang="es-MX" sz="4000" dirty="0">
                <a:solidFill>
                  <a:srgbClr val="292F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4000" b="1" dirty="0">
                <a:solidFill>
                  <a:srgbClr val="292F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"Si alguien cree que es profeta o que tiene un don espiritual especial</a:t>
            </a:r>
            <a:r>
              <a:rPr lang="es-MX" sz="4000" dirty="0">
                <a:solidFill>
                  <a:srgbClr val="292F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s-MX" sz="4000" b="1" dirty="0">
                <a:solidFill>
                  <a:srgbClr val="CC6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tiene que reconocer que todo esto que les escribo es una orden del Señor."</a:t>
            </a:r>
            <a:r>
              <a:rPr lang="es-MX" sz="4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"</a:t>
            </a:r>
            <a:r>
              <a:rPr lang="es-MX" sz="4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Pero si no lo reconoce así, </a:t>
            </a:r>
            <a:r>
              <a:rPr lang="es-MX" sz="4000" b="1" dirty="0">
                <a:solidFill>
                  <a:srgbClr val="99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entonces Dios tampoco lo reconocerá a él.</a:t>
            </a:r>
            <a:endParaRPr lang="en-US" sz="4000" dirty="0">
              <a:solidFill>
                <a:srgbClr val="99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7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EC1CC-5592-4513-A75C-DE5F44BFA3A6}"/>
              </a:ext>
            </a:extLst>
          </p:cNvPr>
          <p:cNvSpPr txBox="1"/>
          <p:nvPr/>
        </p:nvSpPr>
        <p:spPr>
          <a:xfrm>
            <a:off x="103239" y="148174"/>
            <a:ext cx="895227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4610" algn="ctr">
              <a:spcBef>
                <a:spcPts val="800"/>
              </a:spcBef>
              <a:spcAft>
                <a:spcPts val="800"/>
              </a:spcAft>
            </a:pP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MX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DHH 1 Cor 14:38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es-MX" sz="4000" b="1" dirty="0">
                <a:latin typeface="Arial" panose="020B0604020202020204" pitchFamily="34" charset="0"/>
                <a:ea typeface="Calibri" panose="020F0502020204030204" pitchFamily="34" charset="0"/>
              </a:rPr>
              <a:t>Si alguien cree que puede hablar de parte de Dios,</a:t>
            </a:r>
            <a:r>
              <a:rPr lang="es-MX" sz="4000" b="1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 </a:t>
            </a:r>
            <a:r>
              <a:rPr lang="es-MX" sz="4000" b="1" u="sng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cree que obedece al Espíritu Santo en todo</a:t>
            </a:r>
            <a:r>
              <a:rPr lang="es-MX" sz="4000" b="1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es-MX" sz="4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000" b="1" dirty="0">
                <a:solidFill>
                  <a:srgbClr val="99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debe reconocer que esto que les escribo </a:t>
            </a:r>
            <a:r>
              <a:rPr lang="es-MX" sz="4000" b="1" u="sng" dirty="0">
                <a:solidFill>
                  <a:srgbClr val="99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 una orden de Dios</a:t>
            </a:r>
            <a:r>
              <a:rPr lang="es-MX" sz="4000" b="1" dirty="0">
                <a:solidFill>
                  <a:srgbClr val="99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s-MX" sz="4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14:38 </a:t>
            </a:r>
            <a:r>
              <a:rPr lang="es-MX" sz="4000" b="1" dirty="0">
                <a:solidFill>
                  <a:srgbClr val="FF006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Pero si no lo quiere reconocer,</a:t>
            </a:r>
            <a:r>
              <a:rPr lang="es-MX" sz="4000" b="1" dirty="0">
                <a:latin typeface="Arial" panose="020B0604020202020204" pitchFamily="34" charset="0"/>
                <a:ea typeface="Calibri" panose="020F0502020204030204" pitchFamily="34" charset="0"/>
              </a:rPr>
              <a:t> ustedes no deben prestarle atención.</a:t>
            </a:r>
            <a:endParaRPr lang="en-US" sz="4000" dirty="0">
              <a:solidFill>
                <a:srgbClr val="CC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21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38E21-6736-4BF8-B75E-700A5528995C}"/>
              </a:ext>
            </a:extLst>
          </p:cNvPr>
          <p:cNvSpPr txBox="1"/>
          <p:nvPr/>
        </p:nvSpPr>
        <p:spPr>
          <a:xfrm>
            <a:off x="107504" y="188640"/>
            <a:ext cx="896275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4610" algn="ctr">
              <a:spcBef>
                <a:spcPts val="800"/>
              </a:spcBef>
              <a:spcAft>
                <a:spcPts val="800"/>
              </a:spcAft>
            </a:pP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MX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PDT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es-MX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14:37</a:t>
            </a:r>
            <a:r>
              <a:rPr lang="es-MX" sz="4000" dirty="0">
                <a:solidFill>
                  <a:srgbClr val="292F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4000" b="1" dirty="0">
                <a:solidFill>
                  <a:srgbClr val="292F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"Si alguien cree que es profeta o que tiene un don espiritual especial</a:t>
            </a:r>
            <a:r>
              <a:rPr lang="es-MX" sz="4000" dirty="0">
                <a:solidFill>
                  <a:srgbClr val="292F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s-MX" sz="4000" b="1" dirty="0">
                <a:solidFill>
                  <a:srgbClr val="CC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tiene que reconocer </a:t>
            </a:r>
            <a:r>
              <a:rPr lang="es-MX" sz="4000" b="1" u="sng" dirty="0">
                <a:solidFill>
                  <a:srgbClr val="CC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 todo esto que les escribo es una orden del Señor</a:t>
            </a:r>
            <a:r>
              <a:rPr lang="es-MX" sz="4000" b="1" dirty="0">
                <a:solidFill>
                  <a:srgbClr val="CC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."</a:t>
            </a:r>
            <a:r>
              <a:rPr lang="es-MX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14:38</a:t>
            </a:r>
            <a:r>
              <a:rPr lang="es-MX" sz="4000" dirty="0">
                <a:solidFill>
                  <a:srgbClr val="292F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"</a:t>
            </a:r>
            <a:r>
              <a:rPr lang="es-MX" sz="4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Pero si no lo reconoce así, </a:t>
            </a:r>
            <a:r>
              <a:rPr lang="es-MX" sz="4000" b="1" dirty="0">
                <a:solidFill>
                  <a:srgbClr val="99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entonces Dios tampoco lo reconocerá a él</a:t>
            </a:r>
            <a:r>
              <a:rPr lang="es-MX" sz="4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MX" sz="4000" dirty="0">
              <a:solidFill>
                <a:srgbClr val="CC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B8DF1-588C-4035-AFC9-9A7A4061550B}"/>
              </a:ext>
            </a:extLst>
          </p:cNvPr>
          <p:cNvSpPr txBox="1"/>
          <p:nvPr/>
        </p:nvSpPr>
        <p:spPr>
          <a:xfrm>
            <a:off x="103238" y="332656"/>
            <a:ext cx="88612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4610" algn="ctr">
              <a:spcBef>
                <a:spcPts val="800"/>
              </a:spcBef>
              <a:spcAft>
                <a:spcPts val="800"/>
              </a:spcAft>
            </a:pPr>
            <a:r>
              <a:rPr lang="es-MX" sz="4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1Cor 14:39</a:t>
            </a:r>
            <a:r>
              <a:rPr lang="es-MX" sz="4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800" b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Así que, hermanos, </a:t>
            </a:r>
            <a:r>
              <a:rPr lang="es-MX" sz="4800" b="1" u="sng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procurad profetizar</a:t>
            </a:r>
            <a:r>
              <a:rPr lang="es-MX" sz="4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MX" sz="4800" b="1" u="sng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 no impidáis el hablar lenguas</a:t>
            </a:r>
            <a:r>
              <a:rPr lang="es-MX" sz="4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  <a:r>
              <a:rPr lang="es-MX" sz="4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14:40</a:t>
            </a:r>
            <a:r>
              <a:rPr lang="es-MX" sz="4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800" b="1" dirty="0">
                <a:solidFill>
                  <a:srgbClr val="99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pero hágase todo decentemente y con orden</a:t>
            </a:r>
            <a:r>
              <a:rPr lang="es-MX" sz="4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4800" dirty="0">
              <a:solidFill>
                <a:srgbClr val="CC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2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06AC1-AEE6-43AF-B956-A7AC7F627556}"/>
              </a:ext>
            </a:extLst>
          </p:cNvPr>
          <p:cNvSpPr txBox="1"/>
          <p:nvPr/>
        </p:nvSpPr>
        <p:spPr>
          <a:xfrm>
            <a:off x="457152" y="260648"/>
            <a:ext cx="822969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4610" algn="ctr">
              <a:spcBef>
                <a:spcPts val="800"/>
              </a:spcBef>
              <a:spcAft>
                <a:spcPts val="800"/>
              </a:spcAft>
            </a:pPr>
            <a:r>
              <a:rPr lang="es-MX" sz="6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Rom 8:12</a:t>
            </a:r>
            <a:r>
              <a:rPr lang="es-MX" sz="6000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6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Así que, hermanos, </a:t>
            </a:r>
            <a:r>
              <a:rPr lang="es-MX" sz="6000" b="1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deudores somos,</a:t>
            </a:r>
            <a:r>
              <a:rPr lang="es-MX" sz="6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6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a la carne, para que vivamos conforme a la carne</a:t>
            </a:r>
            <a:r>
              <a:rPr lang="es-MX" sz="6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endParaRPr lang="en-US" sz="6000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11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9AEA6-01B4-4E6E-A541-1962F2CC4017}"/>
              </a:ext>
            </a:extLst>
          </p:cNvPr>
          <p:cNvSpPr txBox="1"/>
          <p:nvPr/>
        </p:nvSpPr>
        <p:spPr>
          <a:xfrm>
            <a:off x="107504" y="188640"/>
            <a:ext cx="892899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4610" algn="ctr">
              <a:spcBef>
                <a:spcPts val="800"/>
              </a:spcBef>
              <a:spcAft>
                <a:spcPts val="800"/>
              </a:spcAft>
            </a:pPr>
            <a:r>
              <a:rPr lang="es-MX" sz="36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Rom 8:13</a:t>
            </a:r>
            <a:r>
              <a:rPr lang="es-MX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porque si vivís conforme a la carne, moriréis; </a:t>
            </a:r>
            <a:r>
              <a:rPr lang="es-MX" sz="36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 si por el Espíritu hacéis morir las obras de la carne, viviréis</a:t>
            </a:r>
            <a:r>
              <a:rPr lang="es-MX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s-MX" sz="36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8:14</a:t>
            </a:r>
            <a:r>
              <a:rPr lang="es-MX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3600" dirty="0">
                <a:solidFill>
                  <a:srgbClr val="99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Porque todos los que son guiados por el Espíritu de Dios</a:t>
            </a:r>
            <a:r>
              <a:rPr lang="es-MX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MX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éstos son hijos de Dios.</a:t>
            </a:r>
            <a:r>
              <a:rPr lang="es-MX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36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8:15</a:t>
            </a:r>
            <a:r>
              <a:rPr lang="es-MX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3600" dirty="0">
                <a:solidFill>
                  <a:srgbClr val="6600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Pues no habéis recibido el espíritu de esclavitud para estar otra vez en temor, </a:t>
            </a:r>
            <a:r>
              <a:rPr lang="es-MX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sino que habéis recibido el espíritu de adopción, </a:t>
            </a:r>
            <a:r>
              <a:rPr lang="es-MX" sz="3600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 el cual clamamos: ¡Abba,== </a:t>
            </a:r>
            <a:r>
              <a:rPr lang="es-MX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Padre! </a:t>
            </a:r>
            <a:endParaRPr lang="en-US" sz="3600" dirty="0">
              <a:solidFill>
                <a:srgbClr val="CC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1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5712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 dirty="0">
                <a:solidFill>
                  <a:srgbClr val="92D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359" y="6325196"/>
            <a:ext cx="212407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800" b="1" dirty="0">
                <a:solidFill>
                  <a:srgbClr val="FF0066"/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B3D4AE-F192-47C7-B227-02C1B664EC03}"/>
              </a:ext>
            </a:extLst>
          </p:cNvPr>
          <p:cNvSpPr txBox="1"/>
          <p:nvPr/>
        </p:nvSpPr>
        <p:spPr>
          <a:xfrm>
            <a:off x="143508" y="129579"/>
            <a:ext cx="885698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4610" algn="ctr">
              <a:spcBef>
                <a:spcPts val="800"/>
              </a:spcBef>
              <a:spcAft>
                <a:spcPts val="800"/>
              </a:spcAft>
            </a:pPr>
            <a:r>
              <a:rPr lang="es-MX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Rom 8:16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4000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Espíritu mismo da testimonio a nuestro espíritu, de que somos hijos de Dios. </a:t>
            </a:r>
            <a:r>
              <a:rPr lang="es-MX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8:17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4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 si hijos, también herederos; herederos de Dios y coherederos con Cristo, </a:t>
            </a:r>
            <a:r>
              <a:rPr lang="es-MX" sz="40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 es que padecemos juntamente con él, </a:t>
            </a:r>
            <a:r>
              <a:rPr lang="es-MX" sz="4000" b="1" dirty="0">
                <a:solidFill>
                  <a:srgbClr val="99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que juntamente con él seamos glorificados.</a:t>
            </a:r>
            <a:endParaRPr lang="en-US" sz="4000" b="1" dirty="0">
              <a:solidFill>
                <a:srgbClr val="99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2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5B613-0D55-48CE-82CB-A074EDC660CC}"/>
              </a:ext>
            </a:extLst>
          </p:cNvPr>
          <p:cNvSpPr txBox="1"/>
          <p:nvPr/>
        </p:nvSpPr>
        <p:spPr>
          <a:xfrm>
            <a:off x="107504" y="188640"/>
            <a:ext cx="892899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4610" algn="ctr">
              <a:spcBef>
                <a:spcPts val="800"/>
              </a:spcBef>
              <a:spcAft>
                <a:spcPts val="800"/>
              </a:spcAft>
            </a:pPr>
            <a:r>
              <a:rPr lang="es-MX" sz="45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Rom 8:18</a:t>
            </a:r>
            <a:r>
              <a:rPr lang="es-MX" sz="4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500" dirty="0">
                <a:solidFill>
                  <a:srgbClr val="99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Pues tengo por cierto que las aflicciones del tiempo presente </a:t>
            </a:r>
            <a:r>
              <a:rPr lang="es-MX" sz="4500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 son comparables con la gloria venidera que en nosotros ha de manifestarse</a:t>
            </a:r>
            <a:r>
              <a:rPr lang="es-MX" sz="4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s-MX" sz="45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8:19</a:t>
            </a:r>
            <a:r>
              <a:rPr lang="es-MX" sz="4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500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Porque el anhelo ardiente de la creación </a:t>
            </a:r>
            <a:r>
              <a:rPr lang="es-MX" sz="45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 el aguardar la manifestación de los hijos de Dios. </a:t>
            </a:r>
            <a:endParaRPr lang="en-US" sz="4500" b="1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1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5FE9D-BCE8-409B-A1DF-2C33AAA642FA}"/>
              </a:ext>
            </a:extLst>
          </p:cNvPr>
          <p:cNvSpPr txBox="1"/>
          <p:nvPr/>
        </p:nvSpPr>
        <p:spPr>
          <a:xfrm>
            <a:off x="161924" y="188640"/>
            <a:ext cx="88025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(PDT) 8:19</a:t>
            </a:r>
            <a:r>
              <a:rPr lang="es-MX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Toda la creación de Dios está esperando con impaciencia</a:t>
            </a:r>
            <a:r>
              <a:rPr lang="es-MX" sz="40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000" b="1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momento en que Dios muestre al mundo quiénes son sus hijos. </a:t>
            </a:r>
            <a:endParaRPr lang="es-MX" sz="4000" b="1" dirty="0">
              <a:solidFill>
                <a:srgbClr val="CC006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E3889-3072-45CA-B60E-0652B5172396}"/>
              </a:ext>
            </a:extLst>
          </p:cNvPr>
          <p:cNvSpPr txBox="1"/>
          <p:nvPr/>
        </p:nvSpPr>
        <p:spPr>
          <a:xfrm>
            <a:off x="103085" y="3297496"/>
            <a:ext cx="8937830" cy="2679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4610" algn="ctr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s-MX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(DHH)</a:t>
            </a:r>
            <a:r>
              <a:rPr lang="es-MX" sz="4000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es-MX" sz="4000" b="1" dirty="0">
                <a:solidFill>
                  <a:srgbClr val="99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creación espera con gran impaciencia </a:t>
            </a:r>
            <a:r>
              <a:rPr lang="es-MX" sz="4000" b="1" u="sng" dirty="0">
                <a:solidFill>
                  <a:srgbClr val="99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momento</a:t>
            </a:r>
            <a:r>
              <a:rPr lang="es-MX" sz="4000" dirty="0">
                <a:solidFill>
                  <a:srgbClr val="99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000" b="1" dirty="0">
                <a:solidFill>
                  <a:srgbClr val="CC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que se manifieste claramente que somos hijos de Dios.</a:t>
            </a:r>
            <a:endParaRPr lang="es-MX" sz="4000" dirty="0">
              <a:solidFill>
                <a:srgbClr val="CC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526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14340" name="Rectangle 1">
            <a:extLst>
              <a:ext uri="{FF2B5EF4-FFF2-40B4-BE49-F238E27FC236}">
                <a16:creationId xmlns:a16="http://schemas.microsoft.com/office/drawing/2014/main" id="{E72C9400-BFF9-45C6-ADE6-371C1F430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8913"/>
            <a:ext cx="8856663" cy="65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altLang="es-US" sz="3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TEMA:</a:t>
            </a:r>
            <a:r>
              <a:rPr lang="es-ES_tradnl" altLang="es-US" sz="34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DON DE LENGUAS 4 de 4</a:t>
            </a:r>
            <a:endParaRPr lang="es-ES_tradnl" altLang="es-US" sz="3400" dirty="0">
              <a:solidFill>
                <a:srgbClr val="0000FF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7CDA7B-8279-4598-9AA7-DFE7AD9C0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221"/>
            <a:ext cx="9192986" cy="5489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9CE9E-B556-453E-8FFD-C893868D505E}"/>
              </a:ext>
            </a:extLst>
          </p:cNvPr>
          <p:cNvSpPr txBox="1"/>
          <p:nvPr/>
        </p:nvSpPr>
        <p:spPr>
          <a:xfrm>
            <a:off x="107504" y="116632"/>
            <a:ext cx="892899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4610" algn="ctr">
              <a:spcBef>
                <a:spcPts val="800"/>
              </a:spcBef>
              <a:spcAft>
                <a:spcPts val="800"/>
              </a:spcAft>
            </a:pPr>
            <a:r>
              <a:rPr lang="es-MX" sz="37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Rom 8:20</a:t>
            </a:r>
            <a:r>
              <a:rPr lang="es-MX" sz="37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Porque la creación fue sujetada a vanidad</a:t>
            </a:r>
            <a:r>
              <a:rPr lang="es-MX" sz="37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no por su propia voluntad, sino por causa del que la sujetó en esperanza;</a:t>
            </a:r>
            <a:endParaRPr lang="es-MX" sz="37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B9B1E-A413-42B4-ADF0-66A8A5DF9D56}"/>
              </a:ext>
            </a:extLst>
          </p:cNvPr>
          <p:cNvSpPr txBox="1"/>
          <p:nvPr/>
        </p:nvSpPr>
        <p:spPr>
          <a:xfrm>
            <a:off x="130922" y="2859881"/>
            <a:ext cx="89055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(DHH L 1996*)</a:t>
            </a:r>
            <a:r>
              <a:rPr lang="es-MX" sz="32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  </a:t>
            </a:r>
            <a:r>
              <a:rPr lang="es-MX" sz="3200" b="0" i="0" u="none" strike="noStrike" baseline="0" dirty="0">
                <a:solidFill>
                  <a:srgbClr val="9900FF"/>
                </a:solidFill>
                <a:latin typeface="Verdana" panose="020B0604030504040204" pitchFamily="34" charset="0"/>
              </a:rPr>
              <a:t>Porque la creación perdió su verdadera finalidad, </a:t>
            </a:r>
            <a:r>
              <a:rPr lang="es-MX" sz="3200" b="1" i="0" u="none" strike="noStrike" baseline="0" dirty="0">
                <a:solidFill>
                  <a:srgbClr val="0000FF"/>
                </a:solidFill>
                <a:latin typeface="Verdana" panose="020B0604030504040204" pitchFamily="34" charset="0"/>
              </a:rPr>
              <a:t>no por su propia voluntad, sino porque Dios así lo había dispuesto; </a:t>
            </a:r>
            <a:r>
              <a:rPr lang="es-MX" sz="3200" b="1" i="0" u="none" strike="noStrike" baseline="0" dirty="0">
                <a:solidFill>
                  <a:srgbClr val="FF0066"/>
                </a:solidFill>
                <a:latin typeface="Verdana" panose="020B0604030504040204" pitchFamily="34" charset="0"/>
              </a:rPr>
              <a:t>pero le quedaba siempre la esperanza</a:t>
            </a:r>
            <a:endParaRPr lang="es-MX" sz="3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7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9CE9E-B556-453E-8FFD-C893868D505E}"/>
              </a:ext>
            </a:extLst>
          </p:cNvPr>
          <p:cNvSpPr txBox="1"/>
          <p:nvPr/>
        </p:nvSpPr>
        <p:spPr>
          <a:xfrm>
            <a:off x="107504" y="116632"/>
            <a:ext cx="892899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4610" algn="ctr">
              <a:spcBef>
                <a:spcPts val="800"/>
              </a:spcBef>
              <a:spcAft>
                <a:spcPts val="800"/>
              </a:spcAft>
            </a:pPr>
            <a:r>
              <a:rPr lang="es-MX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Rom 8:21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porque también la creación misma será libertada de la esclavitud de corrupción, </a:t>
            </a:r>
            <a:r>
              <a:rPr lang="es-MX" sz="4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la libertad gloriosa de los hijos de Dios. </a:t>
            </a:r>
            <a:r>
              <a:rPr lang="es-MX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8:22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0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Porque sabemos que toda la creación gime a una</a:t>
            </a:r>
            <a:r>
              <a:rPr lang="es-MX" sz="4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MX" sz="4000" b="1" dirty="0">
                <a:solidFill>
                  <a:srgbClr val="99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 a una está con dolores de parto hasta ahora; </a:t>
            </a:r>
            <a:endParaRPr lang="en-US" sz="4000" b="1" dirty="0">
              <a:solidFill>
                <a:srgbClr val="99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7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27D90-FAB8-43B5-8FC0-8171E2090E70}"/>
              </a:ext>
            </a:extLst>
          </p:cNvPr>
          <p:cNvSpPr txBox="1"/>
          <p:nvPr/>
        </p:nvSpPr>
        <p:spPr>
          <a:xfrm>
            <a:off x="107504" y="116632"/>
            <a:ext cx="8928992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4610" algn="ctr">
              <a:spcBef>
                <a:spcPts val="800"/>
              </a:spcBef>
              <a:spcAft>
                <a:spcPts val="800"/>
              </a:spcAft>
            </a:pPr>
            <a:r>
              <a:rPr lang="es-MX" sz="37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Rom 8:23</a:t>
            </a:r>
            <a:r>
              <a:rPr lang="es-MX" sz="37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3700" dirty="0">
                <a:solidFill>
                  <a:srgbClr val="99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 no sólo ella, sino que también nosotros mismos, que tenemos las primicias del Espíritu</a:t>
            </a:r>
            <a:r>
              <a:rPr lang="es-MX" sz="37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MX" sz="37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nosotros también gemimos dentro de nosotros mismos, esperando la adopción</a:t>
            </a:r>
            <a:r>
              <a:rPr lang="es-MX" sz="37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MX" sz="37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la redención de nuestro cuerpo.</a:t>
            </a:r>
            <a:r>
              <a:rPr lang="es-MX" sz="37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37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8:24</a:t>
            </a:r>
            <a:r>
              <a:rPr lang="es-MX" sz="37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3700" b="1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Porque en esperanza fuimos salvos; pero la esperanza que se ve, no es esperanza; </a:t>
            </a:r>
            <a:r>
              <a:rPr lang="es-MX" sz="37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porque lo que alguno ve, ¿a qué esperarlo? </a:t>
            </a:r>
            <a:endParaRPr lang="en-US" sz="3700" dirty="0">
              <a:solidFill>
                <a:srgbClr val="CC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7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505BF-50A2-4C07-9CF0-0602E9BE6BD9}"/>
              </a:ext>
            </a:extLst>
          </p:cNvPr>
          <p:cNvSpPr txBox="1"/>
          <p:nvPr/>
        </p:nvSpPr>
        <p:spPr>
          <a:xfrm>
            <a:off x="107504" y="188640"/>
            <a:ext cx="892899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4610" algn="ctr">
              <a:spcBef>
                <a:spcPts val="800"/>
              </a:spcBef>
              <a:spcAft>
                <a:spcPts val="800"/>
              </a:spcAft>
            </a:pPr>
            <a:r>
              <a:rPr lang="es-MX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Rom 8:25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000" b="1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Pero si esperamos lo que no vemos, con paciencia lo aguardamos. </a:t>
            </a:r>
            <a:r>
              <a:rPr lang="es-MX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8:26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800" b="1" dirty="0">
                <a:solidFill>
                  <a:srgbClr val="99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 de igual manera el Espíritu nos ayuda en nuestra debilidad</a:t>
            </a:r>
            <a:r>
              <a:rPr lang="es-MX" sz="4000" b="1" dirty="0">
                <a:solidFill>
                  <a:srgbClr val="99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000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pues qué hemos de pedir como conviene, no lo sabemos, </a:t>
            </a:r>
            <a:r>
              <a:rPr lang="es-MX" sz="40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pero el Espíritu mismo intercede por nosotros con gemidos indecibles.  </a:t>
            </a:r>
            <a:endParaRPr lang="en-US" sz="4000" b="1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8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505BF-50A2-4C07-9CF0-0602E9BE6BD9}"/>
              </a:ext>
            </a:extLst>
          </p:cNvPr>
          <p:cNvSpPr txBox="1"/>
          <p:nvPr/>
        </p:nvSpPr>
        <p:spPr>
          <a:xfrm>
            <a:off x="107504" y="188640"/>
            <a:ext cx="8928992" cy="4776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4610" algn="ctr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s-MX" sz="4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Rom 8:27</a:t>
            </a:r>
            <a:r>
              <a:rPr lang="es-MX" sz="4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Mas el que escudriña los corazones sabe cuál es la intención del Espíritu, </a:t>
            </a:r>
            <a:r>
              <a:rPr lang="es-MX" sz="4800" b="1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porque conforme a la voluntad de Dios </a:t>
            </a:r>
            <a:r>
              <a:rPr lang="es-MX" sz="4800" b="1" u="sng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intercede por los santos</a:t>
            </a:r>
            <a:r>
              <a:rPr lang="es-MX" sz="48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4800" u="sng" dirty="0">
              <a:solidFill>
                <a:srgbClr val="CC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5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>
            <a:extLst>
              <a:ext uri="{FF2B5EF4-FFF2-40B4-BE49-F238E27FC236}">
                <a16:creationId xmlns:a16="http://schemas.microsoft.com/office/drawing/2014/main" id="{08631638-5431-4308-8A8C-AB67E52F3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EDAFAC3F-30AD-4B1D-B8D9-5478FAB19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2698FC19-159A-4DCC-A600-8687A8025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-7056" r="11" b="78877"/>
          <a:stretch>
            <a:fillRect/>
          </a:stretch>
        </p:blipFill>
        <p:spPr bwMode="auto">
          <a:xfrm>
            <a:off x="0" y="-387350"/>
            <a:ext cx="91440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 descr="Imagen relacionada">
            <a:extLst>
              <a:ext uri="{FF2B5EF4-FFF2-40B4-BE49-F238E27FC236}">
                <a16:creationId xmlns:a16="http://schemas.microsoft.com/office/drawing/2014/main" id="{8A9DE1C2-E925-43C3-B3C1-13D12730E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588"/>
            <a:ext cx="914400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 descr="bereshit Luz a las Naciones 5773.ppt [Compatibility Mode] - Microsoft PowerPoint non-commercial use">
            <a:extLst>
              <a:ext uri="{FF2B5EF4-FFF2-40B4-BE49-F238E27FC236}">
                <a16:creationId xmlns:a16="http://schemas.microsoft.com/office/drawing/2014/main" id="{F0F45AF5-CD4B-4C8F-BEE4-DFA88CDDD0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1511" t="59000" r="14703" b="20979"/>
          <a:stretch>
            <a:fillRect/>
          </a:stretch>
        </p:blipFill>
        <p:spPr bwMode="auto">
          <a:xfrm>
            <a:off x="0" y="4177366"/>
            <a:ext cx="9144000" cy="2059946"/>
          </a:xfrm>
          <a:prstGeom prst="rect">
            <a:avLst/>
          </a:prstGeom>
          <a:noFill/>
          <a:ln>
            <a:noFill/>
          </a:ln>
        </p:spPr>
      </p:pic>
      <p:sp>
        <p:nvSpPr>
          <p:cNvPr id="43011" name="TextBox 1">
            <a:extLst>
              <a:ext uri="{FF2B5EF4-FFF2-40B4-BE49-F238E27FC236}">
                <a16:creationId xmlns:a16="http://schemas.microsoft.com/office/drawing/2014/main" id="{317C60EB-BE77-4F23-9E37-5D1C55938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688" y="115888"/>
            <a:ext cx="2808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4000" b="1">
                <a:solidFill>
                  <a:srgbClr val="FF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DESPEDIDA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93C1F8-960C-4412-AAB0-9F509BD2936C}"/>
              </a:ext>
            </a:extLst>
          </p:cNvPr>
          <p:cNvSpPr txBox="1"/>
          <p:nvPr/>
        </p:nvSpPr>
        <p:spPr>
          <a:xfrm>
            <a:off x="0" y="679450"/>
            <a:ext cx="9144000" cy="3416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00FF00"/>
                </a:solidFill>
                <a:cs typeface="Arial" charset="0"/>
              </a:rPr>
              <a:t>No se olviden de seguir orando por este ministerio, y gracias por sus aportaciones económicas para que este ministerio siga adelante, El Eterno los recompensara, también les recordamos que nos puede visitar en </a:t>
            </a:r>
            <a:r>
              <a:rPr lang="en-US" sz="2400" b="1" dirty="0">
                <a:solidFill>
                  <a:srgbClr val="FF00FF"/>
                </a:solidFill>
                <a:cs typeface="Arial" charset="0"/>
                <a:hlinkClick r:id="rId3"/>
              </a:rPr>
              <a:t>www.restaurandovidas.net</a:t>
            </a:r>
            <a:r>
              <a:rPr lang="en-US" sz="2400" b="1" dirty="0">
                <a:solidFill>
                  <a:srgbClr val="FF00FF"/>
                </a:solidFill>
                <a:cs typeface="Arial" charset="0"/>
              </a:rPr>
              <a:t> </a:t>
            </a:r>
            <a:r>
              <a:rPr lang="es-MX" sz="2400" b="1" dirty="0">
                <a:solidFill>
                  <a:srgbClr val="00FF00"/>
                </a:solidFill>
                <a:cs typeface="Arial" charset="0"/>
              </a:rPr>
              <a:t>donde encontrara varias cosas que pueden ser de interés para usted y sobre todo de edificación para su vida, o si gusta también puede visitarnos en el siguiente enlace donde tenemos muchas predicaciones en audio que usted puede oír o descargar completamente gratis </a:t>
            </a:r>
            <a:r>
              <a:rPr lang="es-MX" sz="2400" b="1" dirty="0">
                <a:solidFill>
                  <a:srgbClr val="00FF00"/>
                </a:solidFill>
                <a:cs typeface="Arial" charset="0"/>
                <a:hlinkClick r:id="rId4"/>
              </a:rPr>
              <a:t>http://us.ivoox.com/es/podcast-restaurando-vidas_sq_f140886_1.html</a:t>
            </a:r>
            <a:r>
              <a:rPr lang="es-MX" sz="2400" b="1" dirty="0">
                <a:solidFill>
                  <a:srgbClr val="00FF00"/>
                </a:solidFill>
                <a:cs typeface="Arial" charset="0"/>
              </a:rPr>
              <a:t> </a:t>
            </a:r>
          </a:p>
        </p:txBody>
      </p:sp>
      <p:sp>
        <p:nvSpPr>
          <p:cNvPr id="43013" name="TextBox 1">
            <a:extLst>
              <a:ext uri="{FF2B5EF4-FFF2-40B4-BE49-F238E27FC236}">
                <a16:creationId xmlns:a16="http://schemas.microsoft.com/office/drawing/2014/main" id="{285C59D0-5627-4011-AF85-7D4F00CB2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318250"/>
            <a:ext cx="6335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400" b="1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</a:t>
            </a:r>
            <a:r>
              <a:rPr lang="es-MX" altLang="es-MX" sz="24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pic>
        <p:nvPicPr>
          <p:cNvPr id="2" name="Picture 8" descr="Imagen relacionada">
            <a:extLst>
              <a:ext uri="{FF2B5EF4-FFF2-40B4-BE49-F238E27FC236}">
                <a16:creationId xmlns:a16="http://schemas.microsoft.com/office/drawing/2014/main" id="{B653DECB-3FDB-46CC-A858-06426826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221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B30510-79B8-4209-AD25-42BEE7C14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12250" cy="63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27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16CDE-360E-4988-8DC5-190B614526D7}"/>
              </a:ext>
            </a:extLst>
          </p:cNvPr>
          <p:cNvSpPr txBox="1"/>
          <p:nvPr/>
        </p:nvSpPr>
        <p:spPr>
          <a:xfrm>
            <a:off x="107504" y="188640"/>
            <a:ext cx="892899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4610" algn="ctr">
              <a:spcBef>
                <a:spcPts val="800"/>
              </a:spcBef>
              <a:spcAft>
                <a:spcPts val="800"/>
              </a:spcAft>
            </a:pPr>
            <a:r>
              <a:rPr lang="es-MX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1Co 14:31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000" b="1" dirty="0">
                <a:solidFill>
                  <a:srgbClr val="99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Porque pueden profetizar todos uno por uno, </a:t>
            </a:r>
            <a:r>
              <a:rPr lang="es-MX" sz="4000" b="1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para que todos aprendan, y todos sean exhortados.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14:32 </a:t>
            </a:r>
            <a:r>
              <a:rPr lang="es-MX" sz="4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 los espíritus de los profetas están sujetos a los profetas; </a:t>
            </a:r>
            <a:r>
              <a:rPr lang="es-MX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14:33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000" b="1" dirty="0">
                <a:solidFill>
                  <a:srgbClr val="6600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pues Dios no es Dios de confusión, sino de paz. </a:t>
            </a:r>
            <a:r>
              <a:rPr lang="es-MX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Como en todas las iglesias de los santos, </a:t>
            </a:r>
            <a:endParaRPr lang="en-US" sz="4000" dirty="0">
              <a:solidFill>
                <a:srgbClr val="CC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79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6AA43-4CFD-4B85-BD73-571795DFFFEA}"/>
              </a:ext>
            </a:extLst>
          </p:cNvPr>
          <p:cNvSpPr txBox="1"/>
          <p:nvPr/>
        </p:nvSpPr>
        <p:spPr>
          <a:xfrm>
            <a:off x="107504" y="188640"/>
            <a:ext cx="89289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4610" algn="ctr">
              <a:spcBef>
                <a:spcPts val="800"/>
              </a:spcBef>
              <a:spcAft>
                <a:spcPts val="800"/>
              </a:spcAft>
            </a:pPr>
            <a:r>
              <a:rPr lang="es-MX" sz="5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1Co 14:34</a:t>
            </a:r>
            <a:r>
              <a:rPr lang="es-MX" sz="5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5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sus mujeres callen en las congregaciones</a:t>
            </a:r>
            <a:r>
              <a:rPr lang="es-MX" sz="5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  <a:r>
              <a:rPr lang="es-MX" sz="5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porque no les es permitido </a:t>
            </a:r>
            <a:r>
              <a:rPr lang="es-MX" sz="5400" b="1" dirty="0">
                <a:solidFill>
                  <a:srgbClr val="99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hablar</a:t>
            </a:r>
            <a:r>
              <a:rPr lang="es-MX" sz="5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MX" sz="5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sino que estén sujetas, </a:t>
            </a:r>
            <a:r>
              <a:rPr lang="es-MX" sz="5400" b="1" dirty="0">
                <a:solidFill>
                  <a:srgbClr val="6600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como también la ley lo dice</a:t>
            </a:r>
            <a:r>
              <a:rPr lang="es-MX" sz="5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n-US" sz="5400" dirty="0">
              <a:solidFill>
                <a:srgbClr val="CC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53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5E705-934A-44A9-B3A8-8BF83318A5DF}"/>
              </a:ext>
            </a:extLst>
          </p:cNvPr>
          <p:cNvSpPr txBox="1"/>
          <p:nvPr/>
        </p:nvSpPr>
        <p:spPr>
          <a:xfrm>
            <a:off x="71554" y="98710"/>
            <a:ext cx="895581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(PDT)</a:t>
            </a:r>
            <a:r>
              <a:rPr lang="es-ES" sz="3200" b="1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 </a:t>
            </a:r>
            <a:r>
              <a:rPr lang="es-ES" sz="32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"</a:t>
            </a:r>
            <a:r>
              <a:rPr lang="es-ES" sz="3200" b="0" i="0" u="none" strike="noStrike" baseline="0" dirty="0">
                <a:solidFill>
                  <a:srgbClr val="CC0066"/>
                </a:solidFill>
                <a:latin typeface="Verdana" panose="020B0604030504040204" pitchFamily="34" charset="0"/>
              </a:rPr>
              <a:t>Como en todas las iglesias del pueblo de Dios, </a:t>
            </a:r>
            <a:r>
              <a:rPr lang="es-ES" sz="3200" b="1" i="0" u="none" strike="noStrike" baseline="0" dirty="0">
                <a:solidFill>
                  <a:srgbClr val="CC0066"/>
                </a:solidFill>
                <a:latin typeface="Verdana" panose="020B0604030504040204" pitchFamily="34" charset="0"/>
              </a:rPr>
              <a:t>las mujeres deben guardar silencio durante las reuniones</a:t>
            </a:r>
            <a:r>
              <a:rPr lang="es-ES" sz="32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, </a:t>
            </a:r>
            <a:r>
              <a:rPr lang="es-ES" sz="3200" b="0" i="0" u="none" strike="noStrike" baseline="0" dirty="0">
                <a:solidFill>
                  <a:srgbClr val="9900FF"/>
                </a:solidFill>
                <a:latin typeface="Verdana" panose="020B0604030504040204" pitchFamily="34" charset="0"/>
              </a:rPr>
              <a:t>porque no les está permitido hablar. </a:t>
            </a:r>
            <a:r>
              <a:rPr lang="es-ES" sz="3200" b="1" i="0" u="none" strike="noStrike" baseline="0" dirty="0">
                <a:solidFill>
                  <a:srgbClr val="9900FF"/>
                </a:solidFill>
                <a:latin typeface="Verdana" panose="020B0604030504040204" pitchFamily="34" charset="0"/>
              </a:rPr>
              <a:t>Deben estar sumisas, como dice la ley."</a:t>
            </a:r>
            <a:endParaRPr lang="en-US" sz="3200" b="1" dirty="0">
              <a:solidFill>
                <a:srgbClr val="99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ED6D61-1B25-4F74-B989-DACB318506D9}"/>
              </a:ext>
            </a:extLst>
          </p:cNvPr>
          <p:cNvSpPr txBox="1"/>
          <p:nvPr/>
        </p:nvSpPr>
        <p:spPr>
          <a:xfrm>
            <a:off x="71554" y="3356992"/>
            <a:ext cx="89558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(DHH) </a:t>
            </a:r>
            <a:r>
              <a:rPr lang="es-ES" sz="3200" b="1" i="0" u="none" strike="noStrike" baseline="0" dirty="0">
                <a:solidFill>
                  <a:srgbClr val="CC0066"/>
                </a:solidFill>
                <a:latin typeface="Verdana" panose="020B0604030504040204" pitchFamily="34" charset="0"/>
              </a:rPr>
              <a:t>las mujeres deben guardar silencio en las reuniones de la iglesia</a:t>
            </a:r>
            <a:r>
              <a:rPr lang="es-ES" sz="32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, porque no les está permitido hablar. </a:t>
            </a:r>
            <a:r>
              <a:rPr lang="es-ES" sz="3200" b="1" i="0" u="none" strike="noStrike" baseline="0" dirty="0">
                <a:solidFill>
                  <a:srgbClr val="0000FF"/>
                </a:solidFill>
                <a:latin typeface="Verdana" panose="020B0604030504040204" pitchFamily="34" charset="0"/>
              </a:rPr>
              <a:t>Deben estar sometidas a sus esposos, como manda la ley.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17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 dirty="0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6AA43-4CFD-4B85-BD73-571795DFFFEA}"/>
              </a:ext>
            </a:extLst>
          </p:cNvPr>
          <p:cNvSpPr txBox="1"/>
          <p:nvPr/>
        </p:nvSpPr>
        <p:spPr>
          <a:xfrm>
            <a:off x="107504" y="188640"/>
            <a:ext cx="892899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4610" algn="ctr">
              <a:spcBef>
                <a:spcPts val="800"/>
              </a:spcBef>
              <a:spcAft>
                <a:spcPts val="800"/>
              </a:spcAft>
            </a:pPr>
            <a:r>
              <a:rPr lang="es-MX" sz="4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1Co 14:34</a:t>
            </a:r>
            <a:r>
              <a:rPr lang="es-MX" sz="4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200" dirty="0">
                <a:solidFill>
                  <a:srgbClr val="6600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vuestras mujeres callen en las congregaciones</a:t>
            </a:r>
            <a:r>
              <a:rPr lang="es-MX" sz="4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  <a:r>
              <a:rPr lang="es-MX" sz="4200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porque no les es permitido </a:t>
            </a:r>
            <a:r>
              <a:rPr lang="es-MX" sz="42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hablar</a:t>
            </a:r>
            <a:r>
              <a:rPr lang="es-MX" sz="4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sino que estén sujetas, como también la ley lo dice. </a:t>
            </a:r>
            <a:r>
              <a:rPr lang="es-MX" sz="4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14:35</a:t>
            </a:r>
            <a:r>
              <a:rPr lang="es-MX" sz="4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 si quieren aprender algo</a:t>
            </a:r>
            <a:r>
              <a:rPr lang="es-MX" sz="4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MX" sz="4200" b="1" u="sng" dirty="0">
                <a:solidFill>
                  <a:srgbClr val="99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pregunten en casa a sus maridos</a:t>
            </a:r>
            <a:r>
              <a:rPr lang="es-MX" sz="4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  <a:r>
              <a:rPr lang="es-MX" sz="4200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porque es indecoroso que una mujer </a:t>
            </a:r>
            <a:r>
              <a:rPr lang="es-MX" sz="42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hable</a:t>
            </a:r>
            <a:r>
              <a:rPr lang="es-MX" sz="4200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en la congregación</a:t>
            </a:r>
            <a:r>
              <a:rPr lang="es-MX" sz="4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n-US" sz="4200" dirty="0">
              <a:solidFill>
                <a:srgbClr val="CC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60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0BC242B3-2ED5-4E27-B6C8-8493070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63341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rgbClr val="66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www.restaurandovidas.net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9A932F3F-014C-4E3D-BADD-7458B41A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6396038"/>
            <a:ext cx="2124075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jos1mar1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2DACF-3967-4E5C-B9ED-1A25C5D091DB}"/>
              </a:ext>
            </a:extLst>
          </p:cNvPr>
          <p:cNvSpPr txBox="1"/>
          <p:nvPr/>
        </p:nvSpPr>
        <p:spPr>
          <a:xfrm>
            <a:off x="80682" y="116632"/>
            <a:ext cx="888380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G2980 λα</a:t>
            </a:r>
            <a:r>
              <a:rPr lang="es-MX" sz="44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λέω</a:t>
            </a:r>
            <a:r>
              <a:rPr lang="es-MX" sz="44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laléo</a:t>
            </a:r>
            <a:r>
              <a:rPr lang="es-MX" sz="4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forma prolongado de un verbo obsoleto; </a:t>
            </a:r>
            <a:r>
              <a:rPr lang="es-MX" sz="4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hablar, pronunciar palabras: juzgar, </a:t>
            </a:r>
            <a:r>
              <a:rPr lang="es-MX" sz="4400" b="1" u="sng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predicar</a:t>
            </a:r>
            <a:r>
              <a:rPr lang="es-MX" sz="4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MX" sz="44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anunciar, dar a conocer</a:t>
            </a:r>
            <a:r>
              <a:rPr lang="es-MX" sz="4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es-MX" sz="4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4400" b="1" dirty="0">
                <a:solidFill>
                  <a:srgbClr val="99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contar, decir, emitir, expresar, hablar. </a:t>
            </a:r>
            <a:endParaRPr lang="en-US" sz="4400" b="1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5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10824</TotalTime>
  <Words>1383</Words>
  <Application>Microsoft Office PowerPoint</Application>
  <PresentationFormat>On-screen Show (4:3)</PresentationFormat>
  <Paragraphs>118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Abadi</vt:lpstr>
      <vt:lpstr>Arial</vt:lpstr>
      <vt:lpstr>Arial Narrow</vt:lpstr>
      <vt:lpstr>Calibri</vt:lpstr>
      <vt:lpstr>Calibri Light</vt:lpstr>
      <vt:lpstr>Georgia</vt:lpstr>
      <vt:lpstr>Verdana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CASA DE CONSOLACION</dc:creator>
  <cp:lastModifiedBy>Jose Perez</cp:lastModifiedBy>
  <cp:revision>1191</cp:revision>
  <dcterms:created xsi:type="dcterms:W3CDTF">2012-09-14T23:14:25Z</dcterms:created>
  <dcterms:modified xsi:type="dcterms:W3CDTF">2021-04-17T15:48:40Z</dcterms:modified>
</cp:coreProperties>
</file>